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C3DBE-1337-8B4C-9088-4FAC10D24D78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ACB8A-A177-2848-B6F7-65A1C12A6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5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few point</a:t>
            </a:r>
            <a:r>
              <a:rPr lang="en-US" baseline="0" dirty="0" smtClean="0"/>
              <a:t> mutations in &gt;5% of patients</a:t>
            </a:r>
          </a:p>
          <a:p>
            <a:r>
              <a:rPr lang="en-US" baseline="0" dirty="0" smtClean="0"/>
              <a:t>Most recurrent genetic lesions are the SCNAs (87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6 &gt; 5%)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Oftentimes lesions have many genes and no characterized drivers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Easier to find driver genes in point mutations due to nature of precise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CDK4</a:t>
            </a:r>
            <a:r>
              <a:rPr lang="en-US" baseline="0" dirty="0" smtClean="0"/>
              <a:t> shares same copy number with five closest neighbors, but lethality from </a:t>
            </a:r>
            <a:r>
              <a:rPr lang="en-US" baseline="0" dirty="0" err="1" smtClean="0"/>
              <a:t>shRNA</a:t>
            </a:r>
            <a:r>
              <a:rPr lang="en-US" baseline="0" dirty="0" smtClean="0"/>
              <a:t> screen raises score</a:t>
            </a:r>
          </a:p>
          <a:p>
            <a:r>
              <a:rPr lang="en-US" baseline="0" dirty="0" smtClean="0"/>
              <a:t>BCL2 – copy </a:t>
            </a:r>
            <a:r>
              <a:rPr lang="en-US" baseline="0" dirty="0" err="1" smtClean="0"/>
              <a:t>nuumber</a:t>
            </a:r>
            <a:r>
              <a:rPr lang="en-US" baseline="0" dirty="0" smtClean="0"/>
              <a:t> isn’t high at all but oncogene addiction score is high</a:t>
            </a:r>
          </a:p>
          <a:p>
            <a:r>
              <a:rPr lang="en-US" baseline="0" dirty="0" smtClean="0"/>
              <a:t>ADAM 15 or EGFR have combinations of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1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Looked at 17 regions identified</a:t>
            </a:r>
            <a:r>
              <a:rPr lang="en-US" baseline="0" dirty="0" smtClean="0"/>
              <a:t> with ISAR and looked at top scoring genes (can be more than 1)</a:t>
            </a:r>
          </a:p>
          <a:p>
            <a:r>
              <a:rPr lang="en-US" baseline="0" dirty="0" smtClean="0"/>
              <a:t>Bona Fide means has been shown multiple times in the </a:t>
            </a:r>
            <a:r>
              <a:rPr lang="en-US" baseline="0" dirty="0" err="1" smtClean="0"/>
              <a:t>litereature</a:t>
            </a:r>
            <a:endParaRPr lang="en-US" baseline="0" dirty="0" smtClean="0"/>
          </a:p>
          <a:p>
            <a:r>
              <a:rPr lang="en-US" baseline="0" dirty="0" smtClean="0"/>
              <a:t>In vitro validation – Clone overexpression genes in MCF-10A cells which have low-attachment independent growth ability. Looked to see if they would form colonies in semi solid media (agar) 10 of the 12 worked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2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</a:t>
            </a:r>
            <a:r>
              <a:rPr lang="en-US" baseline="0" dirty="0" smtClean="0"/>
              <a:t> of different experiments that can be used, they decided to use combination of primary tumor SCNA, point mutations, gene expression and </a:t>
            </a:r>
            <a:r>
              <a:rPr lang="en-US" baseline="0" dirty="0" err="1" smtClean="0"/>
              <a:t>RNAi</a:t>
            </a:r>
            <a:r>
              <a:rPr lang="en-US" baseline="0" dirty="0" smtClean="0"/>
              <a:t> screens and create some type of score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Sequence, copy number , Expression, </a:t>
            </a:r>
            <a:r>
              <a:rPr lang="en-US" baseline="0" dirty="0" err="1" smtClean="0"/>
              <a:t>RNAi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2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1 is to identify the altered</a:t>
            </a:r>
            <a:r>
              <a:rPr lang="en-US" baseline="0" dirty="0" smtClean="0"/>
              <a:t> regions of the chromosome</a:t>
            </a:r>
          </a:p>
          <a:p>
            <a:r>
              <a:rPr lang="en-US" baseline="0" dirty="0" smtClean="0"/>
              <a:t>Typical algorithms like GISTIC do complete genome scans whereas ISAR does more local scans</a:t>
            </a:r>
          </a:p>
          <a:p>
            <a:r>
              <a:rPr lang="en-US" baseline="0" dirty="0" smtClean="0"/>
              <a:t>Identification of significantly altered regions</a:t>
            </a:r>
          </a:p>
          <a:p>
            <a:r>
              <a:rPr lang="en-US" baseline="0" dirty="0" smtClean="0"/>
              <a:t>Different window sizes will excel at getting different types of data. Small windows for small focal regions, large windows for large aberrations</a:t>
            </a:r>
          </a:p>
          <a:p>
            <a:r>
              <a:rPr lang="en-US" baseline="0" dirty="0" smtClean="0"/>
              <a:t>Q value above user defined </a:t>
            </a:r>
            <a:r>
              <a:rPr lang="en-US" baseline="0" dirty="0" err="1" smtClean="0"/>
              <a:t>Tp</a:t>
            </a:r>
            <a:r>
              <a:rPr lang="en-US" baseline="0" dirty="0" smtClean="0"/>
              <a:t> is part of a region of alteration, look at regions above user defined </a:t>
            </a:r>
            <a:r>
              <a:rPr lang="en-US" baseline="0" dirty="0" err="1" smtClean="0"/>
              <a:t>Tr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3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Seeks to exploit additional properties to implicate likely driver genes </a:t>
            </a:r>
            <a:r>
              <a:rPr lang="en-US" dirty="0" err="1" smtClean="0"/>
              <a:t>targetec</a:t>
            </a:r>
            <a:r>
              <a:rPr lang="en-US" baseline="0" dirty="0" smtClean="0"/>
              <a:t> by the SCNA</a:t>
            </a:r>
          </a:p>
          <a:p>
            <a:r>
              <a:rPr lang="en-US" baseline="0" dirty="0" smtClean="0"/>
              <a:t>Framework for combining  multiple signals that might lack power individually into a single score </a:t>
            </a:r>
          </a:p>
          <a:p>
            <a:r>
              <a:rPr lang="en-US" baseline="0" dirty="0" smtClean="0"/>
              <a:t>Looks at the Full SCNA region and then prioritizes genes within each region using a Bayesian approach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Integrative Bayesian approach to rank driver genes within each</a:t>
            </a:r>
            <a:r>
              <a:rPr lang="en-US" baseline="0" dirty="0" smtClean="0"/>
              <a:t> region. Discriminates driver from passenger </a:t>
            </a:r>
            <a:r>
              <a:rPr lang="en-US" baseline="0" dirty="0" err="1" smtClean="0"/>
              <a:t>genesy</a:t>
            </a:r>
            <a:r>
              <a:rPr lang="en-US" baseline="0" dirty="0" smtClean="0"/>
              <a:t> by integrating the copy number alteration information with cues from different data sources (X)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Iterates between two stages until convergence </a:t>
            </a:r>
          </a:p>
          <a:p>
            <a:r>
              <a:rPr lang="en-US" baseline="0" dirty="0" smtClean="0"/>
              <a:t>	1. learning the parameters to distinguish passengers and drivers (SCNA and X)</a:t>
            </a:r>
          </a:p>
          <a:p>
            <a:r>
              <a:rPr lang="en-US" baseline="0" dirty="0" smtClean="0"/>
              <a:t>	2. </a:t>
            </a:r>
            <a:r>
              <a:rPr lang="en-US" baseline="0" dirty="0" err="1" smtClean="0"/>
              <a:t>recomputing</a:t>
            </a:r>
            <a:r>
              <a:rPr lang="en-US" baseline="0" dirty="0" smtClean="0"/>
              <a:t> the P that each gene is a driver using the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0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Calculate G-Score</a:t>
            </a:r>
            <a:r>
              <a:rPr lang="en-US" baseline="0" dirty="0" smtClean="0"/>
              <a:t> based on relative to others within same region</a:t>
            </a:r>
          </a:p>
          <a:p>
            <a:r>
              <a:rPr lang="en-US" baseline="0" dirty="0" smtClean="0"/>
              <a:t>Largest G score in a region would have G score of 0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in cutoff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driver genes are likely to be most altered genes of their region, translates into a </a:t>
            </a:r>
            <a:r>
              <a:rPr lang="en-US" baseline="0" dirty="0" err="1" smtClean="0"/>
              <a:t>GSDist</a:t>
            </a:r>
            <a:r>
              <a:rPr lang="en-US" baseline="0" dirty="0" smtClean="0"/>
              <a:t> distribution that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ecreases</a:t>
            </a:r>
            <a:r>
              <a:rPr lang="en-US" baseline="0" dirty="0" smtClean="0"/>
              <a:t> from 0 with small </a:t>
            </a:r>
            <a:r>
              <a:rPr lang="en-US" baseline="0" dirty="0" err="1" smtClean="0"/>
              <a:t>varianc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Sequence </a:t>
            </a:r>
            <a:r>
              <a:rPr lang="en-US" dirty="0" err="1" smtClean="0"/>
              <a:t>muts</a:t>
            </a:r>
            <a:r>
              <a:rPr lang="en-US" baseline="0" dirty="0" smtClean="0"/>
              <a:t> – Used </a:t>
            </a:r>
            <a:r>
              <a:rPr lang="en-US" baseline="0" dirty="0" err="1" smtClean="0"/>
              <a:t>MutSig</a:t>
            </a:r>
            <a:r>
              <a:rPr lang="en-US" baseline="0" dirty="0" smtClean="0"/>
              <a:t> to compute statistical significance of </a:t>
            </a:r>
            <a:r>
              <a:rPr lang="en-US" baseline="0" dirty="0" err="1" smtClean="0"/>
              <a:t>reccurrence</a:t>
            </a:r>
            <a:r>
              <a:rPr lang="en-US" baseline="0" dirty="0" smtClean="0"/>
              <a:t> of mutations; used log transformed p-value as a feature for Helios</a:t>
            </a:r>
          </a:p>
          <a:p>
            <a:r>
              <a:rPr lang="en-US" baseline="0" dirty="0" smtClean="0"/>
              <a:t>Expression – RNA-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to identify genes that are not expressed or are not driven by SCNA</a:t>
            </a:r>
          </a:p>
          <a:p>
            <a:r>
              <a:rPr lang="en-US" baseline="0" dirty="0" smtClean="0"/>
              <a:t>Expressed genes – Estimated percentage of samples in which each gene is above a percentile</a:t>
            </a:r>
          </a:p>
          <a:p>
            <a:r>
              <a:rPr lang="en-US" baseline="0" dirty="0" err="1" smtClean="0"/>
              <a:t>shRNA</a:t>
            </a:r>
            <a:r>
              <a:rPr lang="en-US" baseline="0" dirty="0" smtClean="0"/>
              <a:t> – calculate composite stats combining the </a:t>
            </a:r>
            <a:r>
              <a:rPr lang="en-US" baseline="0" dirty="0" err="1" smtClean="0"/>
              <a:t>shRNA</a:t>
            </a:r>
            <a:r>
              <a:rPr lang="en-US" baseline="0" dirty="0" smtClean="0"/>
              <a:t> sigs with gene expression and breast cancer subtype info</a:t>
            </a:r>
          </a:p>
          <a:p>
            <a:r>
              <a:rPr lang="en-US" baseline="0" dirty="0" smtClean="0"/>
              <a:t>Addiction score – perturbing oncogene produces dramatic changes in the cell, look at genes that show increased lethality when overexpressed to be likelier candidates</a:t>
            </a:r>
          </a:p>
          <a:p>
            <a:r>
              <a:rPr lang="en-US" baseline="0" dirty="0" smtClean="0"/>
              <a:t>Oncogene score for a hairpin h with </a:t>
            </a:r>
            <a:r>
              <a:rPr lang="en-US" baseline="0" dirty="0" err="1" smtClean="0"/>
              <a:t>shRNA</a:t>
            </a:r>
            <a:r>
              <a:rPr lang="en-US" baseline="0" dirty="0" smtClean="0"/>
              <a:t> dropout 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 that targets a gene with expression profile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target is the negative log likelihood of 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 given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target 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Extended the logistic regression model by introducing additional layers of sigmoid functions; each individual feature connects to a node representing a single sigmoid </a:t>
            </a:r>
            <a:r>
              <a:rPr lang="en-US" dirty="0" err="1" smtClean="0"/>
              <a:t>fxn</a:t>
            </a:r>
            <a:r>
              <a:rPr lang="en-US" dirty="0" smtClean="0"/>
              <a:t>,</a:t>
            </a:r>
            <a:r>
              <a:rPr lang="en-US" baseline="0" dirty="0" smtClean="0"/>
              <a:t> these are combined into intermediary nodes and/or connected directly to a final 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Gold</a:t>
            </a:r>
            <a:r>
              <a:rPr lang="en-US" baseline="0" dirty="0" smtClean="0"/>
              <a:t> standard genes is list of 330 genes from known amplified oncogenes.</a:t>
            </a:r>
          </a:p>
          <a:p>
            <a:r>
              <a:rPr lang="en-US" baseline="0" dirty="0" smtClean="0"/>
              <a:t>Largest G-score per region to find gold standard – Helios does this with only 64 genes, thus achieves the same sensitivity by </a:t>
            </a:r>
            <a:r>
              <a:rPr lang="en-US" baseline="0" dirty="0" err="1" smtClean="0"/>
              <a:t>signifcantly</a:t>
            </a:r>
            <a:r>
              <a:rPr lang="en-US" baseline="0" dirty="0" smtClean="0"/>
              <a:t> increases specificity. Compare </a:t>
            </a:r>
            <a:r>
              <a:rPr lang="en-US" baseline="0" dirty="0" err="1" smtClean="0"/>
              <a:t>hyperfeometric</a:t>
            </a:r>
            <a:r>
              <a:rPr lang="en-US" baseline="0" dirty="0" smtClean="0"/>
              <a:t> enrichment P-value. EG. </a:t>
            </a:r>
            <a:r>
              <a:rPr lang="en-US" baseline="0" dirty="0" err="1" smtClean="0"/>
              <a:t>Gistic</a:t>
            </a:r>
            <a:r>
              <a:rPr lang="en-US" baseline="0" dirty="0" smtClean="0"/>
              <a:t> found 30 peaks containing 452 genes, out of which 17 are annotated in the gold standard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ACB8A-A177-2848-B6F7-65A1C12A69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6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8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8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6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0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200CC-CFD4-9F42-81BA-2D78BF62E0B6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095C3-2C30-0A44-9863-39DA00395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4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Helios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Helios, identified 64 candidate drivers using primary and cell line</a:t>
            </a:r>
            <a:endParaRPr lang="en-US" dirty="0"/>
          </a:p>
        </p:txBody>
      </p:sp>
      <p:pic>
        <p:nvPicPr>
          <p:cNvPr id="4" name="Picture 3" descr="Screen Shot 2015-03-05 at 9.55.3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0" t="31197" r="15309" b="37363"/>
          <a:stretch/>
        </p:blipFill>
        <p:spPr>
          <a:xfrm>
            <a:off x="743446" y="2927524"/>
            <a:ext cx="6951114" cy="29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Screen Shot 2015-03-05 at 10.08.2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8204" r="12821" b="7467"/>
          <a:stretch/>
        </p:blipFill>
        <p:spPr>
          <a:xfrm>
            <a:off x="1407651" y="1254559"/>
            <a:ext cx="6089626" cy="481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Validation</a:t>
            </a:r>
            <a:endParaRPr lang="en-US" dirty="0"/>
          </a:p>
        </p:txBody>
      </p:sp>
      <p:pic>
        <p:nvPicPr>
          <p:cNvPr id="5" name="Picture 4" descr="Screen Shot 2015-03-05 at 10.14.2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23196" r="12320" b="32632"/>
          <a:stretch/>
        </p:blipFill>
        <p:spPr>
          <a:xfrm>
            <a:off x="1040438" y="1417638"/>
            <a:ext cx="7044490" cy="47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Screen Shot 2015-03-05 at 10.3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1" t="10741" r="12346" b="13210"/>
          <a:stretch/>
        </p:blipFill>
        <p:spPr>
          <a:xfrm>
            <a:off x="2511777" y="1417637"/>
            <a:ext cx="4148667" cy="49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RSF-1</a:t>
            </a:r>
            <a:endParaRPr lang="en-US" dirty="0"/>
          </a:p>
        </p:txBody>
      </p:sp>
      <p:pic>
        <p:nvPicPr>
          <p:cNvPr id="4" name="Picture 3" descr="Screen Shot 2015-03-05 at 10.38.4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 t="33457" r="18519" b="22592"/>
          <a:stretch/>
        </p:blipFill>
        <p:spPr>
          <a:xfrm>
            <a:off x="457200" y="2342445"/>
            <a:ext cx="3972676" cy="3273777"/>
          </a:xfrm>
          <a:prstGeom prst="rect">
            <a:avLst/>
          </a:prstGeom>
        </p:spPr>
      </p:pic>
      <p:pic>
        <p:nvPicPr>
          <p:cNvPr id="5" name="Picture 4" descr="Screen Shot 2015-03-05 at 10.45.4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7" t="30987" r="11728" b="45309"/>
          <a:stretch/>
        </p:blipFill>
        <p:spPr>
          <a:xfrm>
            <a:off x="4120444" y="2709332"/>
            <a:ext cx="4538134" cy="2562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2212" y="2116667"/>
            <a:ext cx="34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Overexpression of RSF1 in CID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 err="1" smtClean="0"/>
              <a:t>Dox</a:t>
            </a:r>
            <a:r>
              <a:rPr lang="en-US" dirty="0" smtClean="0"/>
              <a:t> Inducible</a:t>
            </a:r>
            <a:endParaRPr lang="en-US" dirty="0"/>
          </a:p>
        </p:txBody>
      </p:sp>
      <p:pic>
        <p:nvPicPr>
          <p:cNvPr id="4" name="Content Placeholder 3" descr="Screen Shot 2015-03-05 at 10.57.0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4" t="35798" r="13649" b="32378"/>
          <a:stretch/>
        </p:blipFill>
        <p:spPr>
          <a:xfrm>
            <a:off x="1213555" y="2483557"/>
            <a:ext cx="6629787" cy="3076221"/>
          </a:xfrm>
        </p:spPr>
      </p:pic>
    </p:spTree>
    <p:extLst>
      <p:ext uri="{BB962C8B-B14F-4D97-AF65-F5344CB8AC3E}">
        <p14:creationId xmlns:p14="http://schemas.microsoft.com/office/powerpoint/2010/main" val="21818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 err="1" smtClean="0"/>
              <a:t>Xenograft</a:t>
            </a:r>
            <a:endParaRPr lang="en-US" dirty="0"/>
          </a:p>
        </p:txBody>
      </p:sp>
      <p:pic>
        <p:nvPicPr>
          <p:cNvPr id="4" name="Picture 3" descr="Screen Shot 2015-03-05 at 11.00.1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3" t="14805" r="27469" b="24074"/>
          <a:stretch/>
        </p:blipFill>
        <p:spPr>
          <a:xfrm>
            <a:off x="2187222" y="1417638"/>
            <a:ext cx="4106334" cy="48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 descr="Screen Shot 2015-03-05 at 11.01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0" t="26050" r="33642" b="30000"/>
          <a:stretch/>
        </p:blipFill>
        <p:spPr>
          <a:xfrm>
            <a:off x="1975555" y="1417637"/>
            <a:ext cx="5079999" cy="50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step forward in finding and validating driver genes</a:t>
            </a:r>
          </a:p>
          <a:p>
            <a:r>
              <a:rPr lang="en-US" dirty="0" smtClean="0"/>
              <a:t>First time (to my knowledge) of a computation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in vitro  in vivo </a:t>
            </a:r>
            <a:r>
              <a:rPr lang="en-US" dirty="0" smtClean="0">
                <a:sym typeface="Wingdings"/>
              </a:rPr>
              <a:t> study</a:t>
            </a:r>
          </a:p>
          <a:p>
            <a:r>
              <a:rPr lang="en-US" dirty="0" smtClean="0">
                <a:sym typeface="Wingdings"/>
              </a:rPr>
              <a:t>Open up potential to incorporate therapeutic targets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411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Content Placeholder 3" descr="Screen Shot 2015-03-04 at 4.12.23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12837" r="40814" b="36570"/>
          <a:stretch/>
        </p:blipFill>
        <p:spPr>
          <a:xfrm>
            <a:off x="650514" y="1270144"/>
            <a:ext cx="7798439" cy="4925678"/>
          </a:xfrm>
        </p:spPr>
      </p:pic>
    </p:spTree>
    <p:extLst>
      <p:ext uri="{BB962C8B-B14F-4D97-AF65-F5344CB8AC3E}">
        <p14:creationId xmlns:p14="http://schemas.microsoft.com/office/powerpoint/2010/main" val="36724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Helios</a:t>
            </a:r>
            <a:endParaRPr lang="en-US" dirty="0"/>
          </a:p>
        </p:txBody>
      </p:sp>
      <p:pic>
        <p:nvPicPr>
          <p:cNvPr id="4" name="Picture 3" descr="Screen Shot 2015-03-04 at 4.39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25776" r="40885" b="17035"/>
          <a:stretch/>
        </p:blipFill>
        <p:spPr>
          <a:xfrm>
            <a:off x="1347496" y="1417638"/>
            <a:ext cx="6412223" cy="4920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6431" y="4058263"/>
            <a:ext cx="3144157" cy="1022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04266" y="1417638"/>
            <a:ext cx="3255061" cy="1385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15562" y="4812259"/>
            <a:ext cx="3144157" cy="1350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ISAR</a:t>
            </a:r>
            <a:endParaRPr lang="en-US" dirty="0"/>
          </a:p>
        </p:txBody>
      </p:sp>
      <p:pic>
        <p:nvPicPr>
          <p:cNvPr id="4" name="Picture 3" descr="Screen Shot 2015-03-04 at 5.02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5" t="39870" r="33263" b="49560"/>
          <a:stretch/>
        </p:blipFill>
        <p:spPr>
          <a:xfrm>
            <a:off x="0" y="2021388"/>
            <a:ext cx="5082789" cy="1386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3587" y="1597136"/>
            <a:ext cx="2239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/>
              <a:t>Gistic</a:t>
            </a:r>
            <a:r>
              <a:rPr lang="en-US" sz="2800" u="sng" dirty="0" smtClean="0"/>
              <a:t> Method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935750" y="2170320"/>
            <a:ext cx="420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CN(</a:t>
            </a:r>
            <a:r>
              <a:rPr lang="en-US" dirty="0" err="1" smtClean="0"/>
              <a:t>m,i</a:t>
            </a:r>
            <a:r>
              <a:rPr lang="en-US" dirty="0" smtClean="0"/>
              <a:t>) =  copy # of marker m in sample I</a:t>
            </a:r>
          </a:p>
          <a:p>
            <a:r>
              <a:rPr lang="en-US" dirty="0" smtClean="0"/>
              <a:t>I = indicator function</a:t>
            </a:r>
          </a:p>
          <a:p>
            <a:r>
              <a:rPr lang="el-GR" dirty="0" smtClean="0"/>
              <a:t>Θ</a:t>
            </a:r>
            <a:r>
              <a:rPr lang="en-US" dirty="0" smtClean="0"/>
              <a:t> = Aberration threshold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8099" y="4116352"/>
            <a:ext cx="842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ISAR</a:t>
            </a:r>
            <a:endParaRPr lang="en-US" sz="2800" u="sng" dirty="0"/>
          </a:p>
        </p:txBody>
      </p:sp>
      <p:pic>
        <p:nvPicPr>
          <p:cNvPr id="8" name="Picture 7" descr="Screen Shot 2015-03-04 at 5.08.2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6" t="56335" r="37497" b="38990"/>
          <a:stretch/>
        </p:blipFill>
        <p:spPr>
          <a:xfrm>
            <a:off x="-15489" y="4638343"/>
            <a:ext cx="4290305" cy="7185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3702003"/>
            <a:ext cx="4313246" cy="185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57200" y="3252807"/>
            <a:ext cx="4313246" cy="220360"/>
            <a:chOff x="457200" y="3252806"/>
            <a:chExt cx="4163911" cy="26332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57200" y="3252806"/>
              <a:ext cx="0" cy="2633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21111" y="3252806"/>
              <a:ext cx="0" cy="260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3383219"/>
              <a:ext cx="41639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457200" y="6069409"/>
            <a:ext cx="4313246" cy="185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57200" y="5620213"/>
            <a:ext cx="750899" cy="218271"/>
            <a:chOff x="457200" y="3252806"/>
            <a:chExt cx="4163911" cy="26332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57200" y="3252806"/>
              <a:ext cx="0" cy="2633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1111" y="3252806"/>
              <a:ext cx="0" cy="260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7200" y="3383219"/>
              <a:ext cx="41639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447374" y="5620213"/>
            <a:ext cx="1493695" cy="220360"/>
            <a:chOff x="457200" y="3252806"/>
            <a:chExt cx="4163911" cy="263323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57200" y="3252806"/>
              <a:ext cx="0" cy="2633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21111" y="3252806"/>
              <a:ext cx="0" cy="260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57200" y="3383219"/>
              <a:ext cx="41639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3679" y="5616055"/>
            <a:ext cx="2509599" cy="220360"/>
            <a:chOff x="457200" y="3252806"/>
            <a:chExt cx="4163911" cy="263323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457200" y="3252806"/>
              <a:ext cx="0" cy="2633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21111" y="3252806"/>
              <a:ext cx="0" cy="260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383219"/>
              <a:ext cx="41639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57200" y="5504830"/>
            <a:ext cx="4313246" cy="220360"/>
            <a:chOff x="457200" y="3252806"/>
            <a:chExt cx="4163911" cy="263323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457200" y="3252806"/>
              <a:ext cx="0" cy="2633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21111" y="3252806"/>
              <a:ext cx="0" cy="260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57200" y="3383219"/>
              <a:ext cx="41639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5088150" y="4581500"/>
            <a:ext cx="4208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 = set of window sizes</a:t>
            </a:r>
          </a:p>
          <a:p>
            <a:r>
              <a:rPr lang="en-US" dirty="0" smtClean="0"/>
              <a:t>I = Window size used</a:t>
            </a:r>
          </a:p>
          <a:p>
            <a:r>
              <a:rPr lang="en-US" dirty="0" err="1" smtClean="0"/>
              <a:t>Qvalue</a:t>
            </a:r>
            <a:r>
              <a:rPr lang="en-US" dirty="0" smtClean="0"/>
              <a:t> = based on local distribution</a:t>
            </a:r>
          </a:p>
          <a:p>
            <a:r>
              <a:rPr lang="en-US" dirty="0" smtClean="0"/>
              <a:t>m =  marker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945E-6 -1.43452E-7 L 0.3811 -0.00208 " pathEditMode="relative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Helios</a:t>
            </a:r>
            <a:endParaRPr lang="en-US" dirty="0"/>
          </a:p>
        </p:txBody>
      </p:sp>
      <p:pic>
        <p:nvPicPr>
          <p:cNvPr id="4" name="Picture 3" descr="Screen Shot 2015-03-04 at 5.29.4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29546" r="43727" b="35765"/>
          <a:stretch/>
        </p:blipFill>
        <p:spPr>
          <a:xfrm>
            <a:off x="457200" y="1614048"/>
            <a:ext cx="8139291" cy="41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Helios</a:t>
            </a:r>
            <a:endParaRPr lang="en-US" dirty="0"/>
          </a:p>
        </p:txBody>
      </p:sp>
      <p:pic>
        <p:nvPicPr>
          <p:cNvPr id="4" name="Picture 3" descr="Screen Shot 2015-03-04 at 5.32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33509" r="46053" b="42866"/>
          <a:stretch/>
        </p:blipFill>
        <p:spPr>
          <a:xfrm>
            <a:off x="555020" y="2906876"/>
            <a:ext cx="7713288" cy="2906875"/>
          </a:xfrm>
          <a:prstGeom prst="rect">
            <a:avLst/>
          </a:prstGeom>
        </p:spPr>
      </p:pic>
      <p:pic>
        <p:nvPicPr>
          <p:cNvPr id="5" name="Picture 4" descr="Screen Shot 2015-03-04 at 5.40.0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6282" r="50886" b="52033"/>
          <a:stretch/>
        </p:blipFill>
        <p:spPr>
          <a:xfrm>
            <a:off x="1145808" y="1754600"/>
            <a:ext cx="5141104" cy="8511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08014" y="3810364"/>
            <a:ext cx="132241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9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P(SCNA|T=t): Modeling of Copy Number</a:t>
            </a:r>
            <a:endParaRPr lang="en-US" sz="3600" dirty="0"/>
          </a:p>
        </p:txBody>
      </p:sp>
      <p:pic>
        <p:nvPicPr>
          <p:cNvPr id="4" name="Picture 3" descr="Screen Shot 2015-03-04 at 5.32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33509" r="46053" b="42866"/>
          <a:stretch/>
        </p:blipFill>
        <p:spPr>
          <a:xfrm>
            <a:off x="4095303" y="4512081"/>
            <a:ext cx="4815691" cy="18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70198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Find Peak genes Independent of chromosomal region because distribution between regions is much larger than in region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6" name="Picture 5" descr="Screen Shot 2015-03-04 at 6.28.0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39667" r="16058" b="43669"/>
          <a:stretch/>
        </p:blipFill>
        <p:spPr>
          <a:xfrm>
            <a:off x="457200" y="2639890"/>
            <a:ext cx="5696032" cy="952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3149" y="2486501"/>
            <a:ext cx="1732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dirty="0" smtClean="0"/>
              <a:t> = max in region</a:t>
            </a:r>
          </a:p>
          <a:p>
            <a:r>
              <a:rPr lang="en-US" dirty="0"/>
              <a:t>g</a:t>
            </a:r>
            <a:r>
              <a:rPr lang="en-US" dirty="0" smtClean="0"/>
              <a:t> = gene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95303" y="5736632"/>
            <a:ext cx="1699624" cy="643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5-03-04 at 6.38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44818" r="65812" b="28633"/>
          <a:stretch/>
        </p:blipFill>
        <p:spPr>
          <a:xfrm>
            <a:off x="457199" y="3896452"/>
            <a:ext cx="3411415" cy="24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P(T|X) – Modeling Additional Info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706" y="1658471"/>
            <a:ext cx="612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sz="2400" dirty="0" smtClean="0"/>
              <a:t>Unified function made up of cues from all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620246"/>
            <a:ext cx="2121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Mutations</a:t>
            </a:r>
          </a:p>
          <a:p>
            <a:endParaRPr lang="en-US" dirty="0" smtClean="0"/>
          </a:p>
          <a:p>
            <a:r>
              <a:rPr lang="en-US" dirty="0" smtClean="0"/>
              <a:t>Oncogene addiction</a:t>
            </a:r>
          </a:p>
          <a:p>
            <a:endParaRPr lang="en-US" dirty="0"/>
          </a:p>
          <a:p>
            <a:r>
              <a:rPr lang="en-US" dirty="0" smtClean="0"/>
              <a:t>Point mutations</a:t>
            </a:r>
          </a:p>
          <a:p>
            <a:endParaRPr lang="en-US" dirty="0"/>
          </a:p>
          <a:p>
            <a:r>
              <a:rPr lang="en-US" dirty="0" smtClean="0"/>
              <a:t>Expression</a:t>
            </a:r>
          </a:p>
          <a:p>
            <a:endParaRPr lang="en-US" dirty="0"/>
          </a:p>
          <a:p>
            <a:r>
              <a:rPr lang="en-US" dirty="0" err="1" smtClean="0"/>
              <a:t>shRNA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620246"/>
            <a:ext cx="2121093" cy="258532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2578293" y="3899647"/>
            <a:ext cx="813354" cy="13261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97855" y="3576481"/>
            <a:ext cx="42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22145" y="3197412"/>
            <a:ext cx="1386561" cy="702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4022145" y="3899647"/>
            <a:ext cx="1281973" cy="657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22471" y="2988235"/>
            <a:ext cx="1907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 = 1     Driver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22471" y="432622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 = 0    Passenger</a:t>
            </a:r>
            <a:endParaRPr lang="en-US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275410" y="3197412"/>
            <a:ext cx="3116237" cy="1882021"/>
            <a:chOff x="275410" y="3197412"/>
            <a:chExt cx="3116237" cy="1882021"/>
          </a:xfrm>
        </p:grpSpPr>
        <p:sp>
          <p:nvSpPr>
            <p:cNvPr id="17" name="Rectangle 16"/>
            <p:cNvSpPr/>
            <p:nvPr/>
          </p:nvSpPr>
          <p:spPr>
            <a:xfrm>
              <a:off x="275410" y="3197412"/>
              <a:ext cx="2478692" cy="3790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stCxn id="17" idx="3"/>
            </p:cNvCxnSpPr>
            <p:nvPr/>
          </p:nvCxnSpPr>
          <p:spPr>
            <a:xfrm>
              <a:off x="2754102" y="3386947"/>
              <a:ext cx="637545" cy="16924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Screen Shot 2015-03-05 at 9.26.1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27098" r="20139" b="57712"/>
          <a:stretch/>
        </p:blipFill>
        <p:spPr>
          <a:xfrm>
            <a:off x="457200" y="5342761"/>
            <a:ext cx="6111876" cy="868099"/>
          </a:xfrm>
          <a:prstGeom prst="rect">
            <a:avLst/>
          </a:prstGeom>
        </p:spPr>
      </p:pic>
      <p:pic>
        <p:nvPicPr>
          <p:cNvPr id="21" name="Picture 20" descr="Screen Shot 2015-03-05 at 9.26.1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56513" r="20139" b="30262"/>
          <a:stretch/>
        </p:blipFill>
        <p:spPr>
          <a:xfrm>
            <a:off x="-301836" y="5934700"/>
            <a:ext cx="6111876" cy="755800"/>
          </a:xfrm>
          <a:prstGeom prst="rect">
            <a:avLst/>
          </a:prstGeom>
        </p:spPr>
      </p:pic>
      <p:pic>
        <p:nvPicPr>
          <p:cNvPr id="24" name="Picture 23" descr="Screen Shot 2015-03-05 at 9.39.0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4" t="12220" r="28159" b="60454"/>
          <a:stretch/>
        </p:blipFill>
        <p:spPr>
          <a:xfrm>
            <a:off x="5296203" y="2578085"/>
            <a:ext cx="3640651" cy="26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P(T|X)</a:t>
            </a:r>
            <a:endParaRPr lang="en-US" dirty="0"/>
          </a:p>
        </p:txBody>
      </p:sp>
      <p:pic>
        <p:nvPicPr>
          <p:cNvPr id="4" name="Picture 3" descr="Screen Shot 2015-03-04 at 5.32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33509" r="46053" b="42866"/>
          <a:stretch/>
        </p:blipFill>
        <p:spPr>
          <a:xfrm>
            <a:off x="457200" y="1756968"/>
            <a:ext cx="7724911" cy="29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832</Words>
  <Application>Microsoft Office PowerPoint</Application>
  <PresentationFormat>On-screen Show (4:3)</PresentationFormat>
  <Paragraphs>99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Helios</vt:lpstr>
      <vt:lpstr>Motivation</vt:lpstr>
      <vt:lpstr>Development of Helios</vt:lpstr>
      <vt:lpstr>ISAR</vt:lpstr>
      <vt:lpstr>Helios</vt:lpstr>
      <vt:lpstr>Helios</vt:lpstr>
      <vt:lpstr>P(SCNA|T=t): Modeling of Copy Number</vt:lpstr>
      <vt:lpstr>P(T|X) – Modeling Additional Info</vt:lpstr>
      <vt:lpstr>P(T|X)</vt:lpstr>
      <vt:lpstr>Results</vt:lpstr>
      <vt:lpstr>Results</vt:lpstr>
      <vt:lpstr>Results: Validation</vt:lpstr>
      <vt:lpstr>Results</vt:lpstr>
      <vt:lpstr>Results: RSF-1</vt:lpstr>
      <vt:lpstr>Results: Dox Inducible</vt:lpstr>
      <vt:lpstr>Results: Xenograft</vt:lpstr>
      <vt:lpstr>Results</vt:lpstr>
      <vt:lpstr>Take Aways</vt:lpstr>
    </vt:vector>
  </TitlesOfParts>
  <Company>University of Wisconsin Department of Biomedical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</dc:title>
  <dc:creator>Taylor Jaraczewski</dc:creator>
  <cp:lastModifiedBy>Anthony Gitter</cp:lastModifiedBy>
  <cp:revision>26</cp:revision>
  <dcterms:created xsi:type="dcterms:W3CDTF">2015-03-04T22:12:04Z</dcterms:created>
  <dcterms:modified xsi:type="dcterms:W3CDTF">2015-03-10T20:27:20Z</dcterms:modified>
</cp:coreProperties>
</file>